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6" r:id="rId12"/>
    <p:sldId id="257" r:id="rId13"/>
    <p:sldId id="258" r:id="rId14"/>
    <p:sldId id="259" r:id="rId15"/>
    <p:sldId id="263" r:id="rId16"/>
    <p:sldId id="260" r:id="rId17"/>
    <p:sldId id="264" r:id="rId18"/>
    <p:sldId id="261" r:id="rId19"/>
    <p:sldId id="265" r:id="rId20"/>
    <p:sldId id="262" r:id="rId21"/>
    <p:sldId id="26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A16D4-C99B-1649-A24B-50580983771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C6F59-22E2-5D46-AC46-107AD4BA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EC74-6EA2-4010-AFD8-E8D17742AA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3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Photograph.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WikipediaWeb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29 Jan 2014. &lt;http://en.wikipedia.org/wiki/File:Medip-final-2.jpg&gt;.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F59-22E2-5D46-AC46-107AD4BABCB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Overview of experimental design and analysis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Photograph.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www.plosone.orgWeb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29 Jan 2014. &lt;http://www.plosone.org/article/info:doi/10.1371/journal.pone.0022226&gt;.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F59-22E2-5D46-AC46-107AD4BABCB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MethylCollector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™ Ultra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Photograph. http://www.activemotif.com/catalog/43/methylcollector-ultraWeb. 29 Jan 2014.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F59-22E2-5D46-AC46-107AD4BABCB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C7A96A-3988-9A4D-BF0A-AA4C2860E317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7F78D8-CC5F-4A4F-945E-5CC02A5E5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0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Sodium Bisulfite Methods for Genome Wide Methylation Methods</a:t>
            </a:r>
            <a:endParaRPr lang="en-US" dirty="0"/>
          </a:p>
        </p:txBody>
      </p:sp>
      <p:sp>
        <p:nvSpPr>
          <p:cNvPr id="102" name="Subtitle 101"/>
          <p:cNvSpPr>
            <a:spLocks noGrp="1"/>
          </p:cNvSpPr>
          <p:nvPr>
            <p:ph type="subTitle" idx="1"/>
          </p:nvPr>
        </p:nvSpPr>
        <p:spPr>
          <a:xfrm>
            <a:off x="1447800" y="291592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MALDI-TOF</a:t>
            </a:r>
          </a:p>
          <a:p>
            <a:r>
              <a:rPr lang="en-US" dirty="0" smtClean="0"/>
              <a:t>Bisulfite sequencing</a:t>
            </a:r>
          </a:p>
          <a:p>
            <a:r>
              <a:rPr lang="en-US" dirty="0" smtClean="0"/>
              <a:t>Golden Gate</a:t>
            </a:r>
          </a:p>
          <a:p>
            <a:r>
              <a:rPr lang="en-US" dirty="0" err="1" smtClean="0"/>
              <a:t>Pyrosequencing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0" y="1342813"/>
            <a:ext cx="7848600" cy="50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2400"/>
            <a:ext cx="9090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Plot </a:t>
            </a:r>
            <a:r>
              <a:rPr lang="en-US" sz="2400" b="1" dirty="0"/>
              <a:t>of sample </a:t>
            </a:r>
            <a:r>
              <a:rPr lang="en-US" sz="2400" b="1" dirty="0" smtClean="0"/>
              <a:t>size vs genome </a:t>
            </a:r>
            <a:r>
              <a:rPr lang="en-US" sz="2400" b="1" dirty="0"/>
              <a:t>coverage for </a:t>
            </a:r>
            <a:r>
              <a:rPr lang="en-US" sz="2400" b="1" dirty="0" smtClean="0"/>
              <a:t>a diverse </a:t>
            </a:r>
            <a:r>
              <a:rPr lang="en-US" sz="2400" b="1" dirty="0"/>
              <a:t> </a:t>
            </a:r>
            <a:r>
              <a:rPr lang="en-US" sz="2400" b="1" dirty="0" smtClean="0"/>
              <a:t>set of DNA </a:t>
            </a:r>
            <a:r>
              <a:rPr lang="en-US" sz="2400" b="1" dirty="0"/>
              <a:t>methylation techniques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832926" y="6400800"/>
            <a:ext cx="116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Laird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MeDIP</a:t>
            </a:r>
            <a:r>
              <a:rPr lang="en-US" dirty="0" smtClean="0"/>
              <a:t>, MAP and MIRA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Affinity-Based Methods of DNA </a:t>
            </a:r>
            <a:r>
              <a:rPr lang="en-US" dirty="0" err="1" smtClean="0"/>
              <a:t>Methylation</a:t>
            </a:r>
            <a:r>
              <a:rPr lang="en-US" dirty="0" smtClean="0"/>
              <a:t> </a:t>
            </a:r>
            <a:r>
              <a:rPr lang="en-US" dirty="0" err="1" smtClean="0"/>
              <a:t>Detecton</a:t>
            </a:r>
            <a:r>
              <a:rPr lang="en-US" dirty="0" smtClean="0"/>
              <a:t>: Genome Wide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Basic Idea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antibodies have a high affinity for </a:t>
            </a:r>
            <a:r>
              <a:rPr lang="en-US" dirty="0" err="1" smtClean="0"/>
              <a:t>methylated</a:t>
            </a:r>
            <a:r>
              <a:rPr lang="en-US" dirty="0" smtClean="0"/>
              <a:t> DNA, or </a:t>
            </a:r>
            <a:r>
              <a:rPr lang="en-US" dirty="0" err="1" smtClean="0"/>
              <a:t>methylation</a:t>
            </a:r>
            <a:r>
              <a:rPr lang="en-US" dirty="0" smtClean="0"/>
              <a:t>-specific proteins, which means that they will bind to </a:t>
            </a:r>
            <a:r>
              <a:rPr lang="en-US" dirty="0" err="1" smtClean="0"/>
              <a:t>methylated</a:t>
            </a:r>
            <a:r>
              <a:rPr lang="en-US" dirty="0" smtClean="0"/>
              <a:t> sites on DNA, but not to non-</a:t>
            </a:r>
            <a:r>
              <a:rPr lang="en-US" dirty="0" err="1" smtClean="0"/>
              <a:t>methylated</a:t>
            </a:r>
            <a:r>
              <a:rPr lang="en-US" dirty="0" smtClean="0"/>
              <a:t> sites</a:t>
            </a:r>
          </a:p>
          <a:p>
            <a:r>
              <a:rPr lang="en-US" dirty="0" smtClean="0"/>
              <a:t>DNA is sheared via </a:t>
            </a:r>
            <a:r>
              <a:rPr lang="en-US" dirty="0" err="1" smtClean="0"/>
              <a:t>sonication</a:t>
            </a:r>
            <a:r>
              <a:rPr lang="en-US" dirty="0" smtClean="0"/>
              <a:t> (aka, ultra-sound vibration), purified, and treated with those antibodies</a:t>
            </a:r>
          </a:p>
          <a:p>
            <a:r>
              <a:rPr lang="en-US" dirty="0" smtClean="0"/>
              <a:t>This follows the same basic methodology as on the gene-specific scale, but use of micro-arrays and parallel sequencing gives a genome-wide result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MeDIP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Acronym, stands for </a:t>
            </a:r>
            <a:r>
              <a:rPr lang="en-US" dirty="0" err="1" smtClean="0"/>
              <a:t>Methylated</a:t>
            </a:r>
            <a:r>
              <a:rPr lang="en-US" dirty="0" smtClean="0"/>
              <a:t> DNA </a:t>
            </a:r>
            <a:r>
              <a:rPr lang="en-US" dirty="0" err="1" smtClean="0"/>
              <a:t>Immunoprecipitation</a:t>
            </a:r>
            <a:endParaRPr lang="en-US" dirty="0" smtClean="0"/>
          </a:p>
          <a:p>
            <a:r>
              <a:rPr lang="en-US" dirty="0" smtClean="0"/>
              <a:t>Genomic DNA is extracted, </a:t>
            </a:r>
            <a:r>
              <a:rPr lang="en-US" dirty="0" err="1" smtClean="0"/>
              <a:t>sonicated</a:t>
            </a:r>
            <a:r>
              <a:rPr lang="en-US" dirty="0" smtClean="0"/>
              <a:t>, denatured, incubated with monoclonal 5mC antibodies, which bind to the </a:t>
            </a:r>
            <a:r>
              <a:rPr lang="en-US" dirty="0" err="1" smtClean="0"/>
              <a:t>methylated</a:t>
            </a:r>
            <a:r>
              <a:rPr lang="en-US" dirty="0" smtClean="0"/>
              <a:t> </a:t>
            </a:r>
            <a:r>
              <a:rPr lang="en-US" dirty="0" err="1" smtClean="0"/>
              <a:t>cytosines</a:t>
            </a:r>
            <a:r>
              <a:rPr lang="en-US" dirty="0" smtClean="0"/>
              <a:t>, and is classically </a:t>
            </a:r>
            <a:r>
              <a:rPr lang="en-US" dirty="0" err="1" smtClean="0"/>
              <a:t>immunoprecipitated</a:t>
            </a:r>
            <a:r>
              <a:rPr lang="en-US" dirty="0" smtClean="0"/>
              <a:t>: bound DNA is separated from unbound DNA, and from here, several different methods can be used to quantify ‘enrichment’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MeDIP</a:t>
            </a:r>
            <a:r>
              <a:rPr lang="en-US" u="sng" dirty="0" smtClean="0"/>
              <a:t> (cont.)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way to quantify enrichment is by comparison to the original genome, using a high density microarray –Basically, some of the original genomic material is labeled with red </a:t>
            </a:r>
            <a:r>
              <a:rPr lang="en-US" dirty="0" err="1" smtClean="0"/>
              <a:t>cytosines</a:t>
            </a:r>
            <a:r>
              <a:rPr lang="en-US" dirty="0" smtClean="0"/>
              <a:t> while the enriched DNA is labeled with green </a:t>
            </a:r>
            <a:r>
              <a:rPr lang="en-US" dirty="0" err="1" smtClean="0"/>
              <a:t>cytosines</a:t>
            </a:r>
            <a:r>
              <a:rPr lang="en-US" dirty="0" smtClean="0"/>
              <a:t>, which make for a visible comparison</a:t>
            </a:r>
          </a:p>
          <a:p>
            <a:r>
              <a:rPr lang="en-US" dirty="0" smtClean="0"/>
              <a:t>Another is to run the enriched DNA through a high-throughput sequencer and compare it to the original DNA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to </a:t>
            </a:r>
            <a:r>
              <a:rPr lang="en-US" u="sng" dirty="0" err="1" smtClean="0"/>
              <a:t>MeDIP</a:t>
            </a:r>
            <a:endParaRPr lang="en-US" u="sng" dirty="0"/>
          </a:p>
        </p:txBody>
      </p:sp>
      <p:pic>
        <p:nvPicPr>
          <p:cNvPr id="4" name="Content Placeholder 3" descr="728px-Medip-final-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26651" r="-266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Surprisingly, another acronym. Stands for MBD Affinity Purification </a:t>
            </a:r>
          </a:p>
          <a:p>
            <a:r>
              <a:rPr lang="en-US" dirty="0" smtClean="0"/>
              <a:t>This method uses Methyl </a:t>
            </a:r>
            <a:r>
              <a:rPr lang="en-US" dirty="0" err="1" smtClean="0"/>
              <a:t>CpG</a:t>
            </a:r>
            <a:r>
              <a:rPr lang="en-US" dirty="0" smtClean="0"/>
              <a:t> binding Proteins, variable called </a:t>
            </a:r>
            <a:r>
              <a:rPr lang="en-US" dirty="0" err="1" smtClean="0"/>
              <a:t>MBDs</a:t>
            </a:r>
            <a:r>
              <a:rPr lang="en-US" dirty="0" smtClean="0"/>
              <a:t>, </a:t>
            </a:r>
            <a:r>
              <a:rPr lang="en-US" dirty="0" err="1" smtClean="0"/>
              <a:t>MeCPs</a:t>
            </a:r>
            <a:r>
              <a:rPr lang="en-US" dirty="0" smtClean="0"/>
              <a:t>, etc., which binds to </a:t>
            </a:r>
            <a:r>
              <a:rPr lang="en-US" dirty="0" err="1" smtClean="0"/>
              <a:t>methylated</a:t>
            </a:r>
            <a:r>
              <a:rPr lang="en-US" dirty="0" smtClean="0"/>
              <a:t> </a:t>
            </a:r>
            <a:r>
              <a:rPr lang="en-US" dirty="0" err="1" smtClean="0"/>
              <a:t>CpGs</a:t>
            </a:r>
            <a:r>
              <a:rPr lang="en-US" dirty="0" smtClean="0"/>
              <a:t> and not DNA</a:t>
            </a:r>
          </a:p>
          <a:p>
            <a:r>
              <a:rPr lang="en-US" dirty="0" smtClean="0"/>
              <a:t>Basically the same method as </a:t>
            </a:r>
            <a:r>
              <a:rPr lang="en-US" dirty="0" err="1" smtClean="0"/>
              <a:t>MeDIP</a:t>
            </a:r>
            <a:r>
              <a:rPr lang="en-US" dirty="0" smtClean="0"/>
              <a:t> but without </a:t>
            </a:r>
            <a:r>
              <a:rPr lang="en-US" dirty="0" err="1" smtClean="0"/>
              <a:t>immunoprecipitation</a:t>
            </a:r>
            <a:r>
              <a:rPr lang="en-US" dirty="0" smtClean="0"/>
              <a:t> or high-throughput sequencing comparisons</a:t>
            </a:r>
          </a:p>
          <a:p>
            <a:r>
              <a:rPr lang="en-US" dirty="0" smtClean="0"/>
              <a:t>Comparison is conducted by analyzing percentage of </a:t>
            </a:r>
            <a:r>
              <a:rPr lang="en-US" dirty="0" err="1" smtClean="0"/>
              <a:t>methylated-unmethylated</a:t>
            </a:r>
            <a:r>
              <a:rPr lang="en-US" dirty="0" smtClean="0"/>
              <a:t> DNA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to MAP</a:t>
            </a:r>
            <a:endParaRPr lang="en-US" u="sng" dirty="0"/>
          </a:p>
        </p:txBody>
      </p:sp>
      <p:pic>
        <p:nvPicPr>
          <p:cNvPr id="4" name="Content Placeholder 3" descr="journal.pone.0022226.g00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4482" r="-144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MIRA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last acronym, stands for </a:t>
            </a:r>
            <a:r>
              <a:rPr lang="en-US" dirty="0" err="1" smtClean="0"/>
              <a:t>Methylated</a:t>
            </a:r>
            <a:r>
              <a:rPr lang="en-US" dirty="0" smtClean="0"/>
              <a:t> </a:t>
            </a:r>
            <a:r>
              <a:rPr lang="en-US" dirty="0" err="1" smtClean="0"/>
              <a:t>CpG</a:t>
            </a:r>
            <a:r>
              <a:rPr lang="en-US" dirty="0" smtClean="0"/>
              <a:t> Island Recovery Assay</a:t>
            </a:r>
          </a:p>
          <a:p>
            <a:r>
              <a:rPr lang="en-US" dirty="0" smtClean="0"/>
              <a:t>Uses a hybrid MBD protein (MBD2b and MBD3L1) to bind to </a:t>
            </a:r>
            <a:r>
              <a:rPr lang="en-US" dirty="0" err="1" smtClean="0"/>
              <a:t>methylated</a:t>
            </a:r>
            <a:r>
              <a:rPr lang="en-US" dirty="0" smtClean="0"/>
              <a:t> sites on DNA</a:t>
            </a:r>
          </a:p>
          <a:p>
            <a:r>
              <a:rPr lang="en-US" dirty="0" smtClean="0"/>
              <a:t>Same basic method as </a:t>
            </a:r>
            <a:r>
              <a:rPr lang="en-US" dirty="0" err="1" smtClean="0"/>
              <a:t>MeDIP</a:t>
            </a:r>
            <a:r>
              <a:rPr lang="en-US" dirty="0" smtClean="0"/>
              <a:t>, only the DNA needn’t be denatured, since the hybrid MBD has a high methyl-affinity</a:t>
            </a:r>
          </a:p>
          <a:p>
            <a:r>
              <a:rPr lang="en-US" dirty="0" smtClean="0"/>
              <a:t>Again, similar to </a:t>
            </a:r>
            <a:r>
              <a:rPr lang="en-US" dirty="0" err="1" smtClean="0"/>
              <a:t>MeDIP</a:t>
            </a:r>
            <a:r>
              <a:rPr lang="en-US" dirty="0" smtClean="0"/>
              <a:t>, this is conducted on a gene-specific scale as listed, but on a genome-wide scale via micro-array; must use PCR reactions to amplify the tiny amount of DNA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to MIRA </a:t>
            </a:r>
            <a:endParaRPr lang="en-US" u="sng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20022" r="-200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59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basic principle is the fact that sodium bisulfite </a:t>
            </a:r>
            <a:r>
              <a:rPr lang="en-US" dirty="0" err="1" smtClean="0"/>
              <a:t>deaminates</a:t>
            </a:r>
            <a:r>
              <a:rPr lang="en-US" dirty="0" smtClean="0"/>
              <a:t> </a:t>
            </a:r>
            <a:r>
              <a:rPr lang="en-US" b="1" dirty="0" smtClean="0"/>
              <a:t>non</a:t>
            </a:r>
            <a:r>
              <a:rPr lang="en-US" dirty="0" smtClean="0"/>
              <a:t>-methylated </a:t>
            </a:r>
            <a:r>
              <a:rPr lang="en-US" dirty="0" err="1" smtClean="0"/>
              <a:t>cytosines</a:t>
            </a:r>
            <a:r>
              <a:rPr lang="en-US" dirty="0" smtClean="0"/>
              <a:t> to uracil while 5-methylcitosines are resistant. </a:t>
            </a:r>
            <a:endParaRPr lang="en-US" dirty="0"/>
          </a:p>
        </p:txBody>
      </p:sp>
      <p:pic>
        <p:nvPicPr>
          <p:cNvPr id="3" name="Picture 2" descr="http://www.methods.info/Methods/DNA_methylation/methylation_bisulphi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98096"/>
            <a:ext cx="2021264" cy="24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upload.wikimedia.org/wikipedia/en/thumb/c/c9/Wiki_Bisulfite_sequencing_Figure_1_small.png/300px-Wiki_Bisulfite_sequencing_Figure_1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39" y="3958828"/>
            <a:ext cx="3286467" cy="22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81988"/>
            <a:ext cx="15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Tollefsbol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Pros/Cons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MeDIP</a:t>
            </a:r>
            <a:r>
              <a:rPr lang="en-US" dirty="0" smtClean="0"/>
              <a:t> – Pros: Fast, cheap, works easily with large scale analysis; Cons: DNA must be single-stranded, must have quality enzymes or risk false-data, method has inherent bias for specific sequences</a:t>
            </a:r>
          </a:p>
          <a:p>
            <a:r>
              <a:rPr lang="en-US" dirty="0" smtClean="0"/>
              <a:t>MAP – Pros: Outdated and thus cheap, works easily and quickly with large scale, relatively easy (computationally); Cons – outdated, needs a large amount of DNA to work with, same inherent bias</a:t>
            </a:r>
          </a:p>
          <a:p>
            <a:r>
              <a:rPr lang="en-US" dirty="0" smtClean="0"/>
              <a:t>MIRA – Pros: Low false-positive rate, sensitive, needs very little material to work with; Cons- Low sensitivity in </a:t>
            </a:r>
            <a:r>
              <a:rPr lang="en-US" dirty="0" err="1" smtClean="0"/>
              <a:t>CpG</a:t>
            </a:r>
            <a:r>
              <a:rPr lang="en-US" dirty="0" smtClean="0"/>
              <a:t> poor regions, limited by MBD binding ability, which, again, has an inherent bias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Biological Affinity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Recently, it was discovered that several variants of cytosine exist, one of them, 5-hmC (in contrast to 5-mC) in mammalian cells. </a:t>
            </a:r>
          </a:p>
          <a:p>
            <a:r>
              <a:rPr lang="en-US" dirty="0" smtClean="0"/>
              <a:t>Most techniques, including </a:t>
            </a:r>
            <a:r>
              <a:rPr lang="en-US" dirty="0" err="1" smtClean="0"/>
              <a:t>MeDIP</a:t>
            </a:r>
            <a:r>
              <a:rPr lang="en-US" dirty="0" smtClean="0"/>
              <a:t>, MIRA and MAP, do not distinguish one from the other, leading to incorrect assessments of overall genomic </a:t>
            </a:r>
            <a:r>
              <a:rPr lang="en-US" dirty="0" err="1" smtClean="0"/>
              <a:t>methylation</a:t>
            </a:r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dirty="0" err="1" smtClean="0"/>
              <a:t>commerical</a:t>
            </a:r>
            <a:r>
              <a:rPr lang="en-US" dirty="0" smtClean="0"/>
              <a:t> application of PvuRst1, an enzyme capable of making that distinction OR Beta-</a:t>
            </a:r>
            <a:r>
              <a:rPr lang="en-US" dirty="0" err="1" smtClean="0"/>
              <a:t>Glucosyltransferase</a:t>
            </a:r>
            <a:r>
              <a:rPr lang="en-US" dirty="0" smtClean="0"/>
              <a:t> enzyme, which tags </a:t>
            </a:r>
            <a:r>
              <a:rPr lang="en-US" dirty="0" err="1" smtClean="0"/>
              <a:t>hmC’s</a:t>
            </a:r>
            <a:r>
              <a:rPr lang="en-US" dirty="0" smtClean="0"/>
              <a:t> with sugar to create </a:t>
            </a:r>
            <a:r>
              <a:rPr lang="en-US" smtClean="0"/>
              <a:t>a distinction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Laird, P. W. (2010). Principles and challenges of </a:t>
            </a:r>
            <a:r>
              <a:rPr lang="en-US" dirty="0" err="1"/>
              <a:t>genomewide</a:t>
            </a:r>
            <a:r>
              <a:rPr lang="en-US" dirty="0"/>
              <a:t> DNA methylation analysis. </a:t>
            </a:r>
            <a:r>
              <a:rPr lang="en-US" i="1" dirty="0"/>
              <a:t>Nature reviews. Genetics</a:t>
            </a:r>
            <a:r>
              <a:rPr lang="en-US" dirty="0"/>
              <a:t>, </a:t>
            </a:r>
            <a:r>
              <a:rPr lang="en-US" i="1" dirty="0"/>
              <a:t>11</a:t>
            </a:r>
            <a:r>
              <a:rPr lang="en-US" dirty="0"/>
              <a:t>(3), 191–203. doi:10.1038/nrg2732</a:t>
            </a:r>
          </a:p>
          <a:p>
            <a:endParaRPr lang="en-US" dirty="0"/>
          </a:p>
          <a:p>
            <a:r>
              <a:rPr lang="en-US" dirty="0" err="1"/>
              <a:t>Tost</a:t>
            </a:r>
            <a:r>
              <a:rPr lang="en-US" dirty="0"/>
              <a:t>, J., &amp; Gut, I. G. (2007). DNA methylation analysis by </a:t>
            </a:r>
            <a:r>
              <a:rPr lang="en-US" dirty="0" err="1"/>
              <a:t>pyrosequencing</a:t>
            </a:r>
            <a:r>
              <a:rPr lang="en-US" dirty="0"/>
              <a:t>. </a:t>
            </a:r>
            <a:r>
              <a:rPr lang="en-US" i="1" dirty="0"/>
              <a:t>Nature protocols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(9), 2265–75. doi:10.1038/nprot.2007.314</a:t>
            </a:r>
          </a:p>
          <a:p>
            <a:endParaRPr lang="en-US" dirty="0"/>
          </a:p>
          <a:p>
            <a:r>
              <a:rPr lang="en-US" dirty="0" err="1"/>
              <a:t>Voelkerding</a:t>
            </a:r>
            <a:r>
              <a:rPr lang="en-US" dirty="0"/>
              <a:t>, K. V, Dames, S. a, &amp; </a:t>
            </a:r>
            <a:r>
              <a:rPr lang="en-US" dirty="0" err="1"/>
              <a:t>Durtschi</a:t>
            </a:r>
            <a:r>
              <a:rPr lang="en-US" dirty="0"/>
              <a:t>, J. D. (2009). Next-generation sequencing: from basic research to diagnostics. </a:t>
            </a:r>
            <a:r>
              <a:rPr lang="en-US" i="1" dirty="0"/>
              <a:t>Clinical chemistry</a:t>
            </a:r>
            <a:r>
              <a:rPr lang="en-US" dirty="0"/>
              <a:t>, </a:t>
            </a:r>
            <a:r>
              <a:rPr lang="en-US" i="1" dirty="0"/>
              <a:t>55</a:t>
            </a:r>
            <a:r>
              <a:rPr lang="en-US" dirty="0"/>
              <a:t>(4), 641–58. doi:10.1373/clinchem.2008.112789</a:t>
            </a:r>
          </a:p>
          <a:p>
            <a:endParaRPr lang="en-US" dirty="0"/>
          </a:p>
          <a:p>
            <a:r>
              <a:rPr lang="en-US" dirty="0" err="1"/>
              <a:t>Weichenhan</a:t>
            </a:r>
            <a:r>
              <a:rPr lang="en-US" dirty="0"/>
              <a:t>, D., &amp; </a:t>
            </a:r>
            <a:r>
              <a:rPr lang="en-US" dirty="0" err="1"/>
              <a:t>Plass</a:t>
            </a:r>
            <a:r>
              <a:rPr lang="en-US" dirty="0"/>
              <a:t>, C. (2013). The evolving </a:t>
            </a:r>
            <a:r>
              <a:rPr lang="en-US" dirty="0" err="1"/>
              <a:t>epigenome</a:t>
            </a:r>
            <a:r>
              <a:rPr lang="en-US" dirty="0"/>
              <a:t>. </a:t>
            </a:r>
            <a:r>
              <a:rPr lang="en-US" i="1" dirty="0"/>
              <a:t>Human molecular genetics</a:t>
            </a:r>
            <a:r>
              <a:rPr lang="en-US" dirty="0"/>
              <a:t>, </a:t>
            </a:r>
            <a:r>
              <a:rPr lang="en-US" i="1" dirty="0"/>
              <a:t>22</a:t>
            </a:r>
            <a:r>
              <a:rPr lang="en-US" dirty="0"/>
              <a:t>(R1), R1–6. doi:10.1093/</a:t>
            </a:r>
            <a:r>
              <a:rPr lang="en-US" dirty="0" err="1"/>
              <a:t>hmg</a:t>
            </a:r>
            <a:r>
              <a:rPr lang="en-US" dirty="0"/>
              <a:t>/ddt348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2964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4775" y="1752600"/>
            <a:ext cx="7239000" cy="507544"/>
            <a:chOff x="24917400" y="25755600"/>
            <a:chExt cx="7239000" cy="507544"/>
          </a:xfrm>
        </p:grpSpPr>
        <p:sp>
          <p:nvSpPr>
            <p:cNvPr id="3" name="Rectangle 2"/>
            <p:cNvSpPr/>
            <p:nvPr/>
          </p:nvSpPr>
          <p:spPr>
            <a:xfrm>
              <a:off x="27379816" y="26110740"/>
              <a:ext cx="890384" cy="15240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946600" y="26110741"/>
              <a:ext cx="457200" cy="1524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Straight Connector 4"/>
            <p:cNvCxnSpPr>
              <a:stCxn id="3" idx="3"/>
              <a:endCxn id="4" idx="1"/>
            </p:cNvCxnSpPr>
            <p:nvPr/>
          </p:nvCxnSpPr>
          <p:spPr>
            <a:xfrm>
              <a:off x="28270200" y="26186941"/>
              <a:ext cx="1676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flipV="1">
              <a:off x="30403800" y="26186940"/>
              <a:ext cx="175260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8" idx="3"/>
              <a:endCxn id="3" idx="1"/>
            </p:cNvCxnSpPr>
            <p:nvPr/>
          </p:nvCxnSpPr>
          <p:spPr>
            <a:xfrm>
              <a:off x="26593800" y="26186941"/>
              <a:ext cx="786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6360120" y="26110740"/>
              <a:ext cx="233680" cy="152402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>
              <a:endCxn id="8" idx="1"/>
            </p:cNvCxnSpPr>
            <p:nvPr/>
          </p:nvCxnSpPr>
          <p:spPr>
            <a:xfrm>
              <a:off x="25750520" y="26186941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4917400" y="26186941"/>
              <a:ext cx="75692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7146136" y="26110741"/>
              <a:ext cx="233680" cy="15240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7379816" y="25958340"/>
              <a:ext cx="2822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379816" y="25958339"/>
              <a:ext cx="0" cy="228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6119699" y="25755600"/>
              <a:ext cx="708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CpGs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357995" y="25755600"/>
              <a:ext cx="708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CpG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157016" y="25755600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346400" y="26110742"/>
              <a:ext cx="120328" cy="152402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673049" y="26106216"/>
              <a:ext cx="77471" cy="156928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175200" y="26110740"/>
              <a:ext cx="609600" cy="15240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151962" y="2356991"/>
            <a:ext cx="5258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Targeted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-Reduced Representation Bisulfite Sequencing (RRBS) </a:t>
            </a:r>
          </a:p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(uses restrictions enzymes </a:t>
            </a:r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MspI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: 5’CCGG3’)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-Molecular Inversion Probes (MIP)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	(Padlock Probes)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84378" y="2438400"/>
            <a:ext cx="1213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36778" y="2590800"/>
            <a:ext cx="1213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89178" y="2743200"/>
            <a:ext cx="1213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41578" y="2895600"/>
            <a:ext cx="1213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3978" y="3048000"/>
            <a:ext cx="1213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46378" y="3200400"/>
            <a:ext cx="1213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178 Grupo"/>
          <p:cNvGrpSpPr/>
          <p:nvPr/>
        </p:nvGrpSpPr>
        <p:grpSpPr>
          <a:xfrm>
            <a:off x="1219200" y="3964507"/>
            <a:ext cx="103084" cy="992566"/>
            <a:chOff x="2214546" y="1142984"/>
            <a:chExt cx="103084" cy="992566"/>
          </a:xfrm>
        </p:grpSpPr>
        <p:grpSp>
          <p:nvGrpSpPr>
            <p:cNvPr id="28" name="249 Grupo"/>
            <p:cNvGrpSpPr/>
            <p:nvPr/>
          </p:nvGrpSpPr>
          <p:grpSpPr>
            <a:xfrm>
              <a:off x="2214546" y="1643050"/>
              <a:ext cx="103084" cy="492500"/>
              <a:chOff x="7715272" y="1071546"/>
              <a:chExt cx="81644" cy="211026"/>
            </a:xfrm>
            <a:solidFill>
              <a:srgbClr val="0070C0"/>
            </a:solidFill>
          </p:grpSpPr>
          <p:sp>
            <p:nvSpPr>
              <p:cNvPr id="32" name="120 Cilindro"/>
              <p:cNvSpPr/>
              <p:nvPr/>
            </p:nvSpPr>
            <p:spPr>
              <a:xfrm>
                <a:off x="7715272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  <p:sp>
            <p:nvSpPr>
              <p:cNvPr id="33" name="121 Cilindro"/>
              <p:cNvSpPr/>
              <p:nvPr/>
            </p:nvSpPr>
            <p:spPr>
              <a:xfrm>
                <a:off x="7756094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</p:grpSp>
        <p:grpSp>
          <p:nvGrpSpPr>
            <p:cNvPr id="29" name="249 Grupo"/>
            <p:cNvGrpSpPr/>
            <p:nvPr/>
          </p:nvGrpSpPr>
          <p:grpSpPr>
            <a:xfrm>
              <a:off x="2214546" y="1142984"/>
              <a:ext cx="103084" cy="492500"/>
              <a:chOff x="7715272" y="1071546"/>
              <a:chExt cx="81644" cy="211026"/>
            </a:xfrm>
            <a:solidFill>
              <a:srgbClr val="0070C0"/>
            </a:solidFill>
          </p:grpSpPr>
          <p:sp>
            <p:nvSpPr>
              <p:cNvPr id="30" name="118 Cilindro"/>
              <p:cNvSpPr/>
              <p:nvPr/>
            </p:nvSpPr>
            <p:spPr>
              <a:xfrm>
                <a:off x="7715272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  <p:sp>
            <p:nvSpPr>
              <p:cNvPr id="31" name="119 Cilindro"/>
              <p:cNvSpPr/>
              <p:nvPr/>
            </p:nvSpPr>
            <p:spPr>
              <a:xfrm>
                <a:off x="7756094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</p:grpSp>
      </p:grpSp>
      <p:grpSp>
        <p:nvGrpSpPr>
          <p:cNvPr id="34" name="178 Grupo"/>
          <p:cNvGrpSpPr/>
          <p:nvPr/>
        </p:nvGrpSpPr>
        <p:grpSpPr>
          <a:xfrm>
            <a:off x="2292305" y="3970594"/>
            <a:ext cx="103084" cy="992566"/>
            <a:chOff x="2214546" y="1142984"/>
            <a:chExt cx="103084" cy="992566"/>
          </a:xfrm>
        </p:grpSpPr>
        <p:grpSp>
          <p:nvGrpSpPr>
            <p:cNvPr id="35" name="249 Grupo"/>
            <p:cNvGrpSpPr/>
            <p:nvPr/>
          </p:nvGrpSpPr>
          <p:grpSpPr>
            <a:xfrm>
              <a:off x="2214546" y="1643050"/>
              <a:ext cx="103084" cy="492500"/>
              <a:chOff x="7715272" y="1071546"/>
              <a:chExt cx="81644" cy="211026"/>
            </a:xfrm>
            <a:solidFill>
              <a:srgbClr val="0070C0"/>
            </a:solidFill>
          </p:grpSpPr>
          <p:sp>
            <p:nvSpPr>
              <p:cNvPr id="39" name="120 Cilindro"/>
              <p:cNvSpPr/>
              <p:nvPr/>
            </p:nvSpPr>
            <p:spPr>
              <a:xfrm>
                <a:off x="7715272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  <p:sp>
            <p:nvSpPr>
              <p:cNvPr id="40" name="121 Cilindro"/>
              <p:cNvSpPr/>
              <p:nvPr/>
            </p:nvSpPr>
            <p:spPr>
              <a:xfrm>
                <a:off x="7756094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</p:grpSp>
        <p:grpSp>
          <p:nvGrpSpPr>
            <p:cNvPr id="36" name="249 Grupo"/>
            <p:cNvGrpSpPr/>
            <p:nvPr/>
          </p:nvGrpSpPr>
          <p:grpSpPr>
            <a:xfrm>
              <a:off x="2214546" y="1142984"/>
              <a:ext cx="103084" cy="492500"/>
              <a:chOff x="7715272" y="1071546"/>
              <a:chExt cx="81644" cy="211026"/>
            </a:xfrm>
            <a:solidFill>
              <a:srgbClr val="0070C0"/>
            </a:solidFill>
          </p:grpSpPr>
          <p:sp>
            <p:nvSpPr>
              <p:cNvPr id="37" name="118 Cilindro"/>
              <p:cNvSpPr/>
              <p:nvPr/>
            </p:nvSpPr>
            <p:spPr>
              <a:xfrm>
                <a:off x="7715272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  <p:sp>
            <p:nvSpPr>
              <p:cNvPr id="38" name="119 Cilindro"/>
              <p:cNvSpPr/>
              <p:nvPr/>
            </p:nvSpPr>
            <p:spPr>
              <a:xfrm>
                <a:off x="7756094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</p:grpSp>
      </p:grpSp>
      <p:grpSp>
        <p:nvGrpSpPr>
          <p:cNvPr id="41" name="178 Grupo"/>
          <p:cNvGrpSpPr/>
          <p:nvPr/>
        </p:nvGrpSpPr>
        <p:grpSpPr>
          <a:xfrm>
            <a:off x="3385188" y="3969917"/>
            <a:ext cx="103084" cy="992566"/>
            <a:chOff x="2214546" y="1142984"/>
            <a:chExt cx="103084" cy="992566"/>
          </a:xfrm>
        </p:grpSpPr>
        <p:grpSp>
          <p:nvGrpSpPr>
            <p:cNvPr id="42" name="249 Grupo"/>
            <p:cNvGrpSpPr/>
            <p:nvPr/>
          </p:nvGrpSpPr>
          <p:grpSpPr>
            <a:xfrm>
              <a:off x="2214546" y="1643050"/>
              <a:ext cx="103084" cy="492500"/>
              <a:chOff x="7715272" y="1071546"/>
              <a:chExt cx="81644" cy="211026"/>
            </a:xfrm>
            <a:solidFill>
              <a:srgbClr val="0070C0"/>
            </a:solidFill>
          </p:grpSpPr>
          <p:sp>
            <p:nvSpPr>
              <p:cNvPr id="46" name="120 Cilindro"/>
              <p:cNvSpPr/>
              <p:nvPr/>
            </p:nvSpPr>
            <p:spPr>
              <a:xfrm>
                <a:off x="7715272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  <p:sp>
            <p:nvSpPr>
              <p:cNvPr id="47" name="121 Cilindro"/>
              <p:cNvSpPr/>
              <p:nvPr/>
            </p:nvSpPr>
            <p:spPr>
              <a:xfrm>
                <a:off x="7756094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</p:grpSp>
        <p:grpSp>
          <p:nvGrpSpPr>
            <p:cNvPr id="43" name="249 Grupo"/>
            <p:cNvGrpSpPr/>
            <p:nvPr/>
          </p:nvGrpSpPr>
          <p:grpSpPr>
            <a:xfrm>
              <a:off x="2214546" y="1142984"/>
              <a:ext cx="103084" cy="492500"/>
              <a:chOff x="7715272" y="1071546"/>
              <a:chExt cx="81644" cy="211026"/>
            </a:xfrm>
            <a:solidFill>
              <a:srgbClr val="0070C0"/>
            </a:solidFill>
          </p:grpSpPr>
          <p:sp>
            <p:nvSpPr>
              <p:cNvPr id="44" name="118 Cilindro"/>
              <p:cNvSpPr/>
              <p:nvPr/>
            </p:nvSpPr>
            <p:spPr>
              <a:xfrm>
                <a:off x="7715272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  <p:sp>
            <p:nvSpPr>
              <p:cNvPr id="45" name="119 Cilindro"/>
              <p:cNvSpPr/>
              <p:nvPr/>
            </p:nvSpPr>
            <p:spPr>
              <a:xfrm>
                <a:off x="7756094" y="1071546"/>
                <a:ext cx="40822" cy="211026"/>
              </a:xfrm>
              <a:prstGeom prst="can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800"/>
              </a:p>
            </p:txBody>
          </p:sp>
        </p:grpSp>
      </p:grpSp>
      <p:cxnSp>
        <p:nvCxnSpPr>
          <p:cNvPr id="63" name="Straight Connector 62"/>
          <p:cNvCxnSpPr/>
          <p:nvPr/>
        </p:nvCxnSpPr>
        <p:spPr>
          <a:xfrm>
            <a:off x="1414306" y="40992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490506" y="41754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66706" y="42516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42906" y="43278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19106" y="44040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81106" y="441211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57306" y="448831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33506" y="456451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709706" y="464071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785906" y="471691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47906" y="42516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624106" y="43278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700306" y="44040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776506" y="44802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52706" y="45564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633506" y="43278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709706" y="44040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785906" y="44802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62106" y="45564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38306" y="463265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4180737" y="4125275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Genome-wide: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This is most important standard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to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examine a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tissue-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or cell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type-speciﬁc </a:t>
            </a:r>
            <a:r>
              <a:rPr lang="en-US" sz="1400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methylome</a:t>
            </a:r>
            <a:endParaRPr lang="en-US" sz="1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endParaRPr lang="en-US" sz="1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endParaRPr lang="en-US" sz="1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4" name="Subtitle 2"/>
          <p:cNvSpPr txBox="1">
            <a:spLocks/>
          </p:cNvSpPr>
          <p:nvPr/>
        </p:nvSpPr>
        <p:spPr>
          <a:xfrm>
            <a:off x="75575" y="152400"/>
            <a:ext cx="91440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09600" y="457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Bisulfite sequencing can be targeted or genome-wide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669193" y="5253335"/>
            <a:ext cx="3452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studies covered 22% of the </a:t>
            </a:r>
            <a:r>
              <a:rPr lang="en-US" dirty="0" err="1" smtClean="0"/>
              <a:t>CpG</a:t>
            </a:r>
            <a:r>
              <a:rPr lang="en-US" dirty="0" smtClean="0"/>
              <a:t> sites in chromosome 20 and 22 in 12 human tissues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41" y="4772313"/>
            <a:ext cx="2649034" cy="15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5917575" y="6317582"/>
            <a:ext cx="2861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Weichenhan</a:t>
            </a:r>
            <a:r>
              <a:rPr lang="en-US" dirty="0"/>
              <a:t> and </a:t>
            </a:r>
            <a:r>
              <a:rPr lang="en-US" dirty="0" err="1" smtClean="0"/>
              <a:t>Plass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3" grpId="0"/>
      <p:bldP spid="9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10" y="253425"/>
            <a:ext cx="915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Targeted Bisulfite Sequencing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443841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Padlock </a:t>
            </a:r>
            <a:r>
              <a:rPr lang="en-US" b="1" dirty="0" smtClean="0"/>
              <a:t>capture</a:t>
            </a:r>
          </a:p>
          <a:p>
            <a:endParaRPr lang="en-US" b="1" dirty="0"/>
          </a:p>
          <a:p>
            <a:r>
              <a:rPr lang="en-US" dirty="0" smtClean="0"/>
              <a:t>This method </a:t>
            </a:r>
            <a:r>
              <a:rPr lang="en-US" dirty="0"/>
              <a:t>simultaneously </a:t>
            </a:r>
            <a:r>
              <a:rPr lang="en-US" dirty="0" smtClean="0"/>
              <a:t>captures and amplifies large numbers of regions of interest from genomic </a:t>
            </a:r>
            <a:r>
              <a:rPr lang="en-US" dirty="0"/>
              <a:t>DNA.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Each padlock probe </a:t>
            </a:r>
            <a:r>
              <a:rPr lang="en-US" dirty="0" smtClean="0"/>
              <a:t>contains two  complementary sequences </a:t>
            </a:r>
            <a:r>
              <a:rPr lang="en-US" dirty="0"/>
              <a:t>that </a:t>
            </a:r>
            <a:r>
              <a:rPr lang="en-US" dirty="0" smtClean="0"/>
              <a:t>hybridize a </a:t>
            </a:r>
            <a:r>
              <a:rPr lang="en-US" dirty="0"/>
              <a:t>region of </a:t>
            </a:r>
            <a:r>
              <a:rPr lang="en-US" dirty="0" smtClean="0"/>
              <a:t>interest</a:t>
            </a:r>
            <a:r>
              <a:rPr lang="en-US" dirty="0"/>
              <a:t>. The </a:t>
            </a:r>
            <a:r>
              <a:rPr lang="en-US" dirty="0" smtClean="0"/>
              <a:t>motifs are linked by </a:t>
            </a:r>
            <a:r>
              <a:rPr lang="en-US" dirty="0"/>
              <a:t>a loop of DNA that </a:t>
            </a:r>
            <a:r>
              <a:rPr lang="en-US" dirty="0" smtClean="0"/>
              <a:t>guarantees </a:t>
            </a:r>
            <a:r>
              <a:rPr lang="en-US" dirty="0"/>
              <a:t>efficient </a:t>
            </a:r>
            <a:r>
              <a:rPr lang="en-US" dirty="0" smtClean="0"/>
              <a:t>hybridization </a:t>
            </a:r>
            <a:r>
              <a:rPr lang="en-US" dirty="0"/>
              <a:t>and </a:t>
            </a:r>
            <a:r>
              <a:rPr lang="en-US" dirty="0" smtClean="0"/>
              <a:t>has universal motifs for </a:t>
            </a:r>
            <a:r>
              <a:rPr lang="en-US" dirty="0"/>
              <a:t>PCR </a:t>
            </a:r>
            <a:r>
              <a:rPr lang="en-US" dirty="0" smtClean="0"/>
              <a:t>universal </a:t>
            </a:r>
            <a:r>
              <a:rPr lang="en-US" dirty="0"/>
              <a:t>primers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ombined with NGS, it has been able </a:t>
            </a:r>
            <a:r>
              <a:rPr lang="en-US" dirty="0"/>
              <a:t>to achieve </a:t>
            </a:r>
            <a:r>
              <a:rPr lang="en-US" dirty="0" smtClean="0"/>
              <a:t>90–99% of </a:t>
            </a:r>
            <a:r>
              <a:rPr lang="en-US" dirty="0"/>
              <a:t>target </a:t>
            </a:r>
            <a:r>
              <a:rPr lang="en-US" dirty="0" smtClean="0"/>
              <a:t>specificity in mammalian </a:t>
            </a:r>
            <a:r>
              <a:rPr lang="en-US" dirty="0" err="1" smtClean="0"/>
              <a:t>methylomes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24366" y="6485305"/>
            <a:ext cx="116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Laird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685656"/>
            <a:ext cx="5069840" cy="44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bisulfite based methods are:</a:t>
            </a:r>
          </a:p>
          <a:p>
            <a:r>
              <a:rPr lang="en-US" sz="2400" dirty="0" smtClean="0"/>
              <a:t>MALDI-TOF: Matrix-assisted laser desorption/ionization-Time-of-flight mass spectrometry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63268"/>
            <a:ext cx="15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Tollefsbol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dsonalpha.org/gsl/static/img/platforms/Ro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8" y="4280322"/>
            <a:ext cx="2005951" cy="20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lluminakk.co.jp/images/technology/genome_analyzer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535341"/>
            <a:ext cx="1928911" cy="17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ppliedbiosystems.com/etc/medialib/appliedbio-media-library/images/application-and-technology/solid-next-generation-sequencing/data-images.Par.27391.Image.270.250.1.gif.5500_big_jp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55" y="4456214"/>
            <a:ext cx="2036489" cy="18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819" y="63833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Roche 454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37748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ABI/</a:t>
            </a:r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2159" y="634629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Illumina</a:t>
            </a:r>
            <a:r>
              <a:rPr lang="en-US" dirty="0" smtClean="0"/>
              <a:t>/</a:t>
            </a:r>
            <a:r>
              <a:rPr lang="en-US" dirty="0" err="1" smtClean="0"/>
              <a:t>Solexa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304800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Genome-wide approaches</a:t>
            </a:r>
          </a:p>
          <a:p>
            <a:r>
              <a:rPr lang="en-US" dirty="0" smtClean="0"/>
              <a:t>Next gene sequencing platforms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78718"/>
            <a:ext cx="2157248" cy="279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98" y="1071793"/>
            <a:ext cx="2920232" cy="35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41" y="1148119"/>
            <a:ext cx="3061959" cy="32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6810" y="120134"/>
            <a:ext cx="227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Voelkerding</a:t>
            </a:r>
            <a:r>
              <a:rPr lang="en-US" dirty="0"/>
              <a:t> </a:t>
            </a:r>
            <a:r>
              <a:rPr lang="en-US" dirty="0" smtClean="0"/>
              <a:t>et al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50" y="239605"/>
            <a:ext cx="3407445" cy="580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8382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NGS isn’t perfect. It’s cheap and reliable but can be computationally expensive.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549372" y="6363702"/>
            <a:ext cx="227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Voelkerding</a:t>
            </a:r>
            <a:r>
              <a:rPr lang="en-US" dirty="0"/>
              <a:t> </a:t>
            </a:r>
            <a:r>
              <a:rPr lang="en-US" dirty="0" smtClean="0"/>
              <a:t>et al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799"/>
            <a:ext cx="8534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Pyrosequencing</a:t>
            </a:r>
            <a:endParaRPr lang="en-US" sz="2800" dirty="0" smtClean="0"/>
          </a:p>
          <a:p>
            <a:r>
              <a:rPr lang="en-US" dirty="0" smtClean="0"/>
              <a:t>Sequencing by synthesis, this system detects pyrophosphates by </a:t>
            </a:r>
            <a:r>
              <a:rPr lang="en-US" dirty="0" err="1" smtClean="0"/>
              <a:t>luminotropic</a:t>
            </a:r>
            <a:r>
              <a:rPr lang="en-US" dirty="0" smtClean="0"/>
              <a:t> detection when they are released upon nucleotide incorporation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  <a:p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88" y="1524000"/>
            <a:ext cx="4605571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069" y="6467160"/>
            <a:ext cx="171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Tost</a:t>
            </a:r>
            <a:r>
              <a:rPr lang="en-US" sz="1400" dirty="0" smtClean="0"/>
              <a:t> and Gut, 2007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41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Illumina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GoldenGate</a:t>
            </a:r>
            <a:r>
              <a:rPr lang="en-US" sz="2800" b="1" dirty="0" smtClean="0"/>
              <a:t> (and </a:t>
            </a:r>
            <a:r>
              <a:rPr lang="en-US" sz="2800" b="1" dirty="0" err="1" smtClean="0"/>
              <a:t>Infinium</a:t>
            </a:r>
            <a:r>
              <a:rPr lang="en-US" sz="2800" b="1" dirty="0" smtClean="0"/>
              <a:t> assay</a:t>
            </a:r>
            <a:r>
              <a:rPr lang="en-US" sz="2800" b="1" dirty="0" smtClean="0"/>
              <a:t>)</a:t>
            </a:r>
          </a:p>
          <a:p>
            <a:endParaRPr lang="en-US" sz="2800" b="1" dirty="0" smtClean="0"/>
          </a:p>
          <a:p>
            <a:r>
              <a:rPr lang="en-US" sz="2000" dirty="0" smtClean="0"/>
              <a:t>Is </a:t>
            </a:r>
            <a:r>
              <a:rPr lang="en-US" sz="2000" dirty="0"/>
              <a:t>an </a:t>
            </a:r>
            <a:r>
              <a:rPr lang="en-US" sz="2000" dirty="0" smtClean="0"/>
              <a:t>Array-based method which is excellent for characterizing and analyzing large numbers of samples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9049"/>
            <a:ext cx="4395448" cy="446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25475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90079" y="639387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Illumina</a:t>
            </a:r>
            <a:r>
              <a:rPr lang="en-US" dirty="0"/>
              <a:t> </a:t>
            </a:r>
            <a:r>
              <a:rPr lang="en-US" dirty="0" err="1" smtClean="0"/>
              <a:t>Inc</a:t>
            </a:r>
            <a:r>
              <a:rPr lang="en-US" dirty="0" smtClean="0"/>
              <a:t>, 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1420</TotalTime>
  <Words>1018</Words>
  <Application>Microsoft Office PowerPoint</Application>
  <PresentationFormat>On-screen Show (4:3)</PresentationFormat>
  <Paragraphs>96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Sodium Bisulfite Methods for Genome Wide Methylation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Affinity-Based Methods of DNA Methylation Detecton: Genome Wide</vt:lpstr>
      <vt:lpstr>The Basic Idea</vt:lpstr>
      <vt:lpstr>MeDIP</vt:lpstr>
      <vt:lpstr>MeDIP (cont.) </vt:lpstr>
      <vt:lpstr>How to MeDIP</vt:lpstr>
      <vt:lpstr>MAP</vt:lpstr>
      <vt:lpstr>How to MAP</vt:lpstr>
      <vt:lpstr>MIRA</vt:lpstr>
      <vt:lpstr>How to MIRA </vt:lpstr>
      <vt:lpstr>Pros/Cons </vt:lpstr>
      <vt:lpstr>Issues with Biological Affinity </vt:lpstr>
      <vt:lpstr>References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Affinity-Based Methods of DNA Methylation Detecton: Genome Wide</dc:title>
  <dc:creator>Thomas Borowiec</dc:creator>
  <cp:lastModifiedBy>Alejandro Berrio Escobar</cp:lastModifiedBy>
  <cp:revision>6</cp:revision>
  <dcterms:created xsi:type="dcterms:W3CDTF">2014-01-29T21:02:45Z</dcterms:created>
  <dcterms:modified xsi:type="dcterms:W3CDTF">2014-01-30T19:49:40Z</dcterms:modified>
</cp:coreProperties>
</file>